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adr8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pivotSource>
    <c:name>[adr81]Task Usage!PivotTable6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Cash Flow Report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square"/>
          <c:size val="5"/>
        </c:marker>
      </c:pivotFmt>
      <c:pivotFmt>
        <c:idx val="2"/>
        <c:marker>
          <c:symbol val="none"/>
        </c:marker>
      </c:pivotFmt>
      <c:pivotFmt>
        <c:idx val="3"/>
        <c:marker>
          <c:symbol val="square"/>
          <c:size val="5"/>
        </c:marker>
      </c:pivotFmt>
      <c:pivotFmt>
        <c:idx val="4"/>
        <c:marker>
          <c:symbol val="none"/>
        </c:marker>
      </c:pivotFmt>
      <c:pivotFmt>
        <c:idx val="5"/>
        <c:marker>
          <c:symbol val="square"/>
          <c:size val="5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'Task Usage'!$C$3:$C$4</c:f>
              <c:strCache>
                <c:ptCount val="1"/>
                <c:pt idx="0">
                  <c:v>Cost</c:v>
                </c:pt>
              </c:strCache>
            </c:strRef>
          </c:tx>
          <c:invertIfNegative val="0"/>
          <c:cat>
            <c:multiLvlStrRef>
              <c:f>'Task Usage'!$A$5:$B$12</c:f>
              <c:multiLvlStrCache>
                <c:ptCount val="5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</c:lvl>
                <c:lvl>
                  <c:pt idx="0">
                    <c:v>2015</c:v>
                  </c:pt>
                  <c:pt idx="3">
                    <c:v>2016</c:v>
                  </c:pt>
                </c:lvl>
              </c:multiLvlStrCache>
            </c:multiLvlStrRef>
          </c:cat>
          <c:val>
            <c:numRef>
              <c:f>'Task Usage'!$C$5:$C$12</c:f>
              <c:numCache>
                <c:formatCode>General</c:formatCode>
                <c:ptCount val="5"/>
                <c:pt idx="0">
                  <c:v>4920</c:v>
                </c:pt>
                <c:pt idx="1">
                  <c:v>78227.500071716306</c:v>
                </c:pt>
                <c:pt idx="2">
                  <c:v>98706.666723632807</c:v>
                </c:pt>
                <c:pt idx="3">
                  <c:v>94516.583325958258</c:v>
                </c:pt>
                <c:pt idx="4">
                  <c:v>62061.249980926514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774208"/>
        <c:axId val="139788288"/>
      </c:barChart>
      <c:lineChart>
        <c:grouping val="standard"/>
        <c:varyColors val="0"/>
        <c:ser>
          <c:idx val="1"/>
          <c:order val="1"/>
          <c:tx>
            <c:strRef>
              <c:f>'Task Usage'!$D$3:$D$4</c:f>
              <c:strCache>
                <c:ptCount val="1"/>
                <c:pt idx="0">
                  <c:v>Cumulative Cost</c:v>
                </c:pt>
              </c:strCache>
            </c:strRef>
          </c:tx>
          <c:marker>
            <c:symbol val="square"/>
            <c:size val="5"/>
          </c:marker>
          <c:cat>
            <c:multiLvlStrRef>
              <c:f>'Task Usage'!$A$5:$B$12</c:f>
              <c:multiLvlStrCache>
                <c:ptCount val="5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</c:lvl>
                <c:lvl>
                  <c:pt idx="0">
                    <c:v>2015</c:v>
                  </c:pt>
                  <c:pt idx="3">
                    <c:v>2016</c:v>
                  </c:pt>
                </c:lvl>
              </c:multiLvlStrCache>
            </c:multiLvlStrRef>
          </c:cat>
          <c:val>
            <c:numRef>
              <c:f>'Task Usage'!$D$5:$D$12</c:f>
              <c:numCache>
                <c:formatCode>General</c:formatCode>
                <c:ptCount val="5"/>
                <c:pt idx="0">
                  <c:v>4920</c:v>
                </c:pt>
                <c:pt idx="1">
                  <c:v>83147.50007171632</c:v>
                </c:pt>
                <c:pt idx="2">
                  <c:v>181854.16679534913</c:v>
                </c:pt>
                <c:pt idx="3">
                  <c:v>276370.75012130738</c:v>
                </c:pt>
                <c:pt idx="4">
                  <c:v>338432.0001022339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790208"/>
        <c:axId val="139791744"/>
      </c:lineChart>
      <c:catAx>
        <c:axId val="1397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1397882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397882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139774208"/>
        <c:crosses val="autoZero"/>
        <c:crossBetween val="between"/>
      </c:valAx>
      <c:catAx>
        <c:axId val="139790208"/>
        <c:scaling>
          <c:orientation val="minMax"/>
        </c:scaling>
        <c:delete val="1"/>
        <c:axPos val="b"/>
        <c:majorTickMark val="out"/>
        <c:minorTickMark val="none"/>
        <c:tickLblPos val="nextTo"/>
        <c:crossAx val="139791744"/>
        <c:crosses val="autoZero"/>
        <c:auto val="0"/>
        <c:lblAlgn val="ctr"/>
        <c:lblOffset val="100"/>
        <c:noMultiLvlLbl val="0"/>
      </c:catAx>
      <c:valAx>
        <c:axId val="139791744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Cumulative Cost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139790208"/>
        <c:crosses val="max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57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863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327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258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22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448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54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57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568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4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526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15526-D4F4-4616-8C73-927994F000A0}" type="datetimeFigureOut">
              <a:rPr lang="he-IL" smtClean="0"/>
              <a:t>כ"ו/תמוז/תשע"ה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D9793-DD72-4176-9236-01A45D34995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48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MS Project</a:t>
            </a:r>
            <a:r>
              <a:rPr lang="fr-FR" smtClean="0"/>
              <a:t/>
            </a:r>
            <a:br>
              <a:rPr lang="fr-FR" smtClean="0"/>
            </a:br>
            <a:r>
              <a:rPr lang="fr-FR" smtClean="0"/>
              <a:t>Présentation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76392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199453" cy="174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23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33425"/>
            <a:ext cx="82296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9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438275"/>
            <a:ext cx="7734300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62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8100" y="617220"/>
          <a:ext cx="9220200" cy="56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906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74533"/>
              </p:ext>
            </p:extLst>
          </p:nvPr>
        </p:nvGraphicFramePr>
        <p:xfrm>
          <a:off x="1259632" y="908719"/>
          <a:ext cx="6048671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6933"/>
                <a:gridCol w="1229404"/>
                <a:gridCol w="1549051"/>
                <a:gridCol w="1893283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Tasks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 dirty="0">
                          <a:effectLst/>
                        </a:rPr>
                        <a:t> 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Data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Year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Quarter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Cost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Cumulative Cost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 dirty="0">
                          <a:effectLst/>
                        </a:rPr>
                        <a:t>2015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Q2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4920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>
                          <a:effectLst/>
                        </a:rPr>
                        <a:t>4920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Q3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78227.50007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>
                          <a:effectLst/>
                        </a:rPr>
                        <a:t>83147.50007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 dirty="0">
                          <a:effectLst/>
                        </a:rPr>
                        <a:t> 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Q4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98706.66672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181854.1668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2015 Total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 dirty="0">
                          <a:effectLst/>
                        </a:rPr>
                        <a:t> 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>
                          <a:effectLst/>
                        </a:rPr>
                        <a:t>181854.1668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181854.1668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2016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Q1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>
                          <a:effectLst/>
                        </a:rPr>
                        <a:t>94516.58333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276370.7501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Q2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62061.24998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338432.0001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2016 Total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156577.8333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338432.0001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Grand Total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338432.0001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e-IL" sz="1800" u="none" strike="noStrike" dirty="0">
                          <a:effectLst/>
                        </a:rPr>
                        <a:t>338432.0001</a:t>
                      </a:r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e-I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74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363"/>
            <a:ext cx="9229725" cy="5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344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45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MS Project Présentation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5</cp:revision>
  <dcterms:created xsi:type="dcterms:W3CDTF">2015-07-13T06:52:24Z</dcterms:created>
  <dcterms:modified xsi:type="dcterms:W3CDTF">2015-07-13T07:15:28Z</dcterms:modified>
</cp:coreProperties>
</file>